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3"/>
  </p:notesMasterIdLst>
  <p:sldIdLst>
    <p:sldId id="256" r:id="rId2"/>
    <p:sldId id="265" r:id="rId3"/>
    <p:sldId id="266" r:id="rId4"/>
    <p:sldId id="268" r:id="rId5"/>
    <p:sldId id="257" r:id="rId6"/>
    <p:sldId id="267" r:id="rId7"/>
    <p:sldId id="261" r:id="rId8"/>
    <p:sldId id="259" r:id="rId9"/>
    <p:sldId id="263" r:id="rId10"/>
    <p:sldId id="264" r:id="rId11"/>
    <p:sldId id="258"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6" autoAdjust="0"/>
    <p:restoredTop sz="63056" autoAdjust="0"/>
  </p:normalViewPr>
  <p:slideViewPr>
    <p:cSldViewPr snapToGrid="0">
      <p:cViewPr varScale="1">
        <p:scale>
          <a:sx n="57" d="100"/>
          <a:sy n="57" d="100"/>
        </p:scale>
        <p:origin x="636" y="6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504"/>
    </p:cViewPr>
  </p:sorterViewPr>
  <p:notesViewPr>
    <p:cSldViewPr snapToGrid="0">
      <p:cViewPr varScale="1">
        <p:scale>
          <a:sx n="47" d="100"/>
          <a:sy n="47" d="100"/>
        </p:scale>
        <p:origin x="1928"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C94B4D-E8F5-420B-B98B-B7E502407C72}" type="datetimeFigureOut">
              <a:rPr lang="en-US" smtClean="0"/>
              <a:t>6/2/2014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1A4D47-BE3E-40FD-BA0D-19BC0F59E4F2}" type="slidenum">
              <a:rPr lang="en-US" smtClean="0"/>
              <a:t>‹#›</a:t>
            </a:fld>
            <a:endParaRPr lang="en-US"/>
          </a:p>
        </p:txBody>
      </p:sp>
    </p:spTree>
    <p:extLst>
      <p:ext uri="{BB962C8B-B14F-4D97-AF65-F5344CB8AC3E}">
        <p14:creationId xmlns:p14="http://schemas.microsoft.com/office/powerpoint/2010/main" val="3146240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leg.state.fl.us/statutes/index.cfm?App_mode=Display_Statute&amp;Search_String=&amp;URL=1000-1099/1006/Sections/1006.40.html"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stateimpact.npr.org/florida/tag/technology/"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200" dirty="0" smtClean="0"/>
              <a:t>Attuned to student interest</a:t>
            </a:r>
          </a:p>
          <a:p>
            <a:pPr fontAlgn="t"/>
            <a:r>
              <a:rPr lang="en-US" dirty="0" smtClean="0"/>
              <a:t>Authentic / Real world learning</a:t>
            </a:r>
          </a:p>
          <a:p>
            <a:pPr fontAlgn="t"/>
            <a:r>
              <a:rPr lang="en-US" sz="800" baseline="0" dirty="0" smtClean="0"/>
              <a:t>Project based learning </a:t>
            </a:r>
          </a:p>
          <a:p>
            <a:pPr fontAlgn="t"/>
            <a:r>
              <a:rPr lang="en-US" sz="800" baseline="0" dirty="0" smtClean="0"/>
              <a:t>Career readiness – aligns classroom projects to the workplace environment</a:t>
            </a:r>
          </a:p>
          <a:p>
            <a:pPr fontAlgn="t"/>
            <a:r>
              <a:rPr lang="en-US" sz="800" dirty="0" smtClean="0"/>
              <a:t>Student Ownership in Learning </a:t>
            </a:r>
          </a:p>
          <a:p>
            <a:pPr fontAlgn="t"/>
            <a:r>
              <a:rPr lang="en-US" sz="800" dirty="0" smtClean="0"/>
              <a:t>Teaches</a:t>
            </a:r>
            <a:r>
              <a:rPr lang="en-US" sz="800" baseline="0" dirty="0" smtClean="0"/>
              <a:t> students how to learn and allows for self guided learning and exploration</a:t>
            </a:r>
          </a:p>
          <a:p>
            <a:pPr fontAlgn="t"/>
            <a:r>
              <a:rPr lang="en-US" sz="800" baseline="0" dirty="0" smtClean="0"/>
              <a:t>Creativity</a:t>
            </a:r>
          </a:p>
          <a:p>
            <a:pPr fontAlgn="t"/>
            <a:r>
              <a:rPr lang="en-US" sz="800" baseline="0" dirty="0" smtClean="0"/>
              <a:t>Access to the world</a:t>
            </a:r>
          </a:p>
          <a:p>
            <a:pPr fontAlgn="t"/>
            <a:r>
              <a:rPr lang="en-US" sz="800" baseline="0" dirty="0" smtClean="0"/>
              <a:t>Efficient</a:t>
            </a:r>
          </a:p>
          <a:p>
            <a:pPr fontAlgn="t"/>
            <a:endParaRPr lang="en-US" sz="800" dirty="0" smtClean="0"/>
          </a:p>
          <a:p>
            <a:pPr fontAlgn="t"/>
            <a:endParaRPr lang="en-US" sz="800" dirty="0"/>
          </a:p>
        </p:txBody>
      </p:sp>
      <p:sp>
        <p:nvSpPr>
          <p:cNvPr id="4" name="Slide Number Placeholder 3"/>
          <p:cNvSpPr>
            <a:spLocks noGrp="1"/>
          </p:cNvSpPr>
          <p:nvPr>
            <p:ph type="sldNum" sz="quarter" idx="10"/>
          </p:nvPr>
        </p:nvSpPr>
        <p:spPr/>
        <p:txBody>
          <a:bodyPr/>
          <a:lstStyle/>
          <a:p>
            <a:fld id="{0E1A4D47-BE3E-40FD-BA0D-19BC0F59E4F2}" type="slidenum">
              <a:rPr lang="en-US" smtClean="0"/>
              <a:t>5</a:t>
            </a:fld>
            <a:endParaRPr lang="en-US"/>
          </a:p>
        </p:txBody>
      </p:sp>
    </p:spTree>
    <p:extLst>
      <p:ext uri="{BB962C8B-B14F-4D97-AF65-F5344CB8AC3E}">
        <p14:creationId xmlns:p14="http://schemas.microsoft.com/office/powerpoint/2010/main" val="2834398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t"/>
            <a:r>
              <a:rPr lang="en-US" dirty="0"/>
              <a:t>(3)(a.) By the 2015-2016 fiscal year, each district school board shall use at least 50 percent of the </a:t>
            </a:r>
            <a:r>
              <a:rPr lang="en-US" dirty="0" smtClean="0"/>
              <a:t>annual textbook </a:t>
            </a:r>
            <a:r>
              <a:rPr lang="en-US" dirty="0"/>
              <a:t>allocation for the purchase of digital or electronic instructional materials that align with state </a:t>
            </a:r>
            <a:r>
              <a:rPr lang="en-US" sz="800" dirty="0" smtClean="0"/>
              <a:t>standards.</a:t>
            </a:r>
            <a:endParaRPr lang="en-US" sz="800" dirty="0"/>
          </a:p>
          <a:p>
            <a:r>
              <a:rPr lang="en-US" sz="800" dirty="0"/>
              <a:t> </a:t>
            </a:r>
          </a:p>
          <a:p>
            <a:r>
              <a:rPr lang="en-US" sz="800" dirty="0"/>
              <a:t>From </a:t>
            </a:r>
            <a:r>
              <a:rPr lang="en-US" sz="800" dirty="0" smtClean="0"/>
              <a:t>&lt;</a:t>
            </a:r>
            <a:r>
              <a:rPr lang="en-US" sz="800" dirty="0" smtClean="0">
                <a:hlinkClick r:id="rId3"/>
              </a:rPr>
              <a:t>http://www.leg.state.fl.us/statutes/index.cfm?App_mode=Display_Statute&amp;Search_String=&amp;URL=1000-1099/1006/Sections/1006.40.html</a:t>
            </a:r>
            <a:r>
              <a:rPr lang="en-US" sz="800" dirty="0" smtClean="0"/>
              <a:t>&gt; </a:t>
            </a:r>
            <a:endParaRPr lang="en-US" sz="800" dirty="0"/>
          </a:p>
          <a:p>
            <a:r>
              <a:rPr lang="en-US" sz="800" dirty="0"/>
              <a:t> </a:t>
            </a:r>
          </a:p>
          <a:p>
            <a:r>
              <a:rPr lang="en-US" sz="800" dirty="0"/>
              <a:t>Additionally, the state requires students to take one online course in order to graduate high school. Florida students are also more likely to take a standardized test on a computer than in other states.</a:t>
            </a:r>
          </a:p>
          <a:p>
            <a:r>
              <a:rPr lang="en-US" sz="800" dirty="0"/>
              <a:t> </a:t>
            </a:r>
          </a:p>
          <a:p>
            <a:r>
              <a:rPr lang="en-US" sz="800" dirty="0"/>
              <a:t>From &lt;</a:t>
            </a:r>
            <a:r>
              <a:rPr lang="en-US" sz="800" dirty="0">
                <a:hlinkClick r:id="rId4"/>
              </a:rPr>
              <a:t>http://stateimpact.npr.org/florida/tag/technology/</a:t>
            </a:r>
            <a:r>
              <a:rPr lang="en-US" sz="800" dirty="0"/>
              <a:t>&gt; </a:t>
            </a:r>
          </a:p>
          <a:p>
            <a:r>
              <a:rPr lang="en-US" sz="800" dirty="0"/>
              <a:t> </a:t>
            </a:r>
          </a:p>
          <a:p>
            <a:r>
              <a:rPr lang="en-US" sz="800" dirty="0"/>
              <a:t> </a:t>
            </a:r>
          </a:p>
          <a:p>
            <a:endParaRPr lang="en-US" sz="800" dirty="0"/>
          </a:p>
        </p:txBody>
      </p:sp>
      <p:sp>
        <p:nvSpPr>
          <p:cNvPr id="4" name="Slide Number Placeholder 3"/>
          <p:cNvSpPr>
            <a:spLocks noGrp="1"/>
          </p:cNvSpPr>
          <p:nvPr>
            <p:ph type="sldNum" sz="quarter" idx="10"/>
          </p:nvPr>
        </p:nvSpPr>
        <p:spPr/>
        <p:txBody>
          <a:bodyPr/>
          <a:lstStyle/>
          <a:p>
            <a:fld id="{0E1A4D47-BE3E-40FD-BA0D-19BC0F59E4F2}" type="slidenum">
              <a:rPr lang="en-US" smtClean="0"/>
              <a:t>6</a:t>
            </a:fld>
            <a:endParaRPr lang="en-US"/>
          </a:p>
        </p:txBody>
      </p:sp>
    </p:spTree>
    <p:extLst>
      <p:ext uri="{BB962C8B-B14F-4D97-AF65-F5344CB8AC3E}">
        <p14:creationId xmlns:p14="http://schemas.microsoft.com/office/powerpoint/2010/main" val="24171413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Schedule and Set time limits</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Encourage them to eliminate</a:t>
            </a:r>
            <a:r>
              <a:rPr lang="en-US" baseline="0" dirty="0" smtClean="0"/>
              <a:t> distractions</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Occasionally sit with your child</a:t>
            </a:r>
          </a:p>
          <a:p>
            <a:r>
              <a:rPr lang="en-US" dirty="0" smtClean="0"/>
              <a:t>Monitor access</a:t>
            </a:r>
          </a:p>
          <a:p>
            <a:r>
              <a:rPr lang="en-US" dirty="0" smtClean="0"/>
              <a:t>Ask what they are learning/ discuss learning</a:t>
            </a:r>
          </a:p>
          <a:p>
            <a:endParaRPr lang="en-US" dirty="0" smtClean="0"/>
          </a:p>
          <a:p>
            <a:endParaRPr lang="en-US" dirty="0" smtClean="0"/>
          </a:p>
          <a:p>
            <a:r>
              <a:rPr lang="en-US" dirty="0" smtClean="0"/>
              <a:t>(optional) At home, parents can set rules about technology use and teach their children about identifying good resources online. If the children have an online assignment, parents can set up the steps to look up the information. The children drive the learning, and the parents can step in to help. It’s also important for parents to talk to children about information literacy: How do you know which link to click on in a Google search? How do you know if a link leads to a reliable source? Does the Wikipedia article have a source you can trust?</a:t>
            </a:r>
            <a:endParaRPr lang="en-US" dirty="0"/>
          </a:p>
        </p:txBody>
      </p:sp>
      <p:sp>
        <p:nvSpPr>
          <p:cNvPr id="4" name="Slide Number Placeholder 3"/>
          <p:cNvSpPr>
            <a:spLocks noGrp="1"/>
          </p:cNvSpPr>
          <p:nvPr>
            <p:ph type="sldNum" sz="quarter" idx="10"/>
          </p:nvPr>
        </p:nvSpPr>
        <p:spPr/>
        <p:txBody>
          <a:bodyPr/>
          <a:lstStyle/>
          <a:p>
            <a:fld id="{0E1A4D47-BE3E-40FD-BA0D-19BC0F59E4F2}" type="slidenum">
              <a:rPr lang="en-US" smtClean="0"/>
              <a:t>8</a:t>
            </a:fld>
            <a:endParaRPr lang="en-US"/>
          </a:p>
        </p:txBody>
      </p:sp>
    </p:spTree>
    <p:extLst>
      <p:ext uri="{BB962C8B-B14F-4D97-AF65-F5344CB8AC3E}">
        <p14:creationId xmlns:p14="http://schemas.microsoft.com/office/powerpoint/2010/main" val="11452084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1A4D47-BE3E-40FD-BA0D-19BC0F59E4F2}" type="slidenum">
              <a:rPr lang="en-US" smtClean="0"/>
              <a:t>9</a:t>
            </a:fld>
            <a:endParaRPr lang="en-US"/>
          </a:p>
        </p:txBody>
      </p:sp>
    </p:spTree>
    <p:extLst>
      <p:ext uri="{BB962C8B-B14F-4D97-AF65-F5344CB8AC3E}">
        <p14:creationId xmlns:p14="http://schemas.microsoft.com/office/powerpoint/2010/main" val="6277161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tx2">
                  <a:lumMod val="5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6/2/2014</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6/2/2014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6/2/2014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6/2/2014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6/2/2014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6/2/2014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6/2/2014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6/2/2014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6/2/2014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duotone>
              <a:prstClr val="black"/>
              <a:schemeClr val="tx2">
                <a:tint val="45000"/>
                <a:satMod val="400000"/>
              </a:schemeClr>
            </a:duotone>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a:gradFill flip="none" rotWithShape="1">
            <a:gsLst>
              <a:gs pos="0">
                <a:schemeClr val="tx2"/>
              </a:gs>
              <a:gs pos="100000">
                <a:schemeClr val="tx2">
                  <a:lumMod val="50000"/>
                </a:schemeClr>
              </a:gs>
            </a:gsLst>
            <a:lin ang="5400000" scaled="0"/>
            <a:tileRect/>
          </a:gradFill>
        </p:grpSpPr>
        <p:grpSp>
          <p:nvGrpSpPr>
            <p:cNvPr id="9" name="Group 8"/>
            <p:cNvGrpSpPr/>
            <p:nvPr/>
          </p:nvGrpSpPr>
          <p:grpSpPr>
            <a:xfrm>
              <a:off x="-14288" y="0"/>
              <a:ext cx="1220788" cy="6858001"/>
              <a:chOff x="-14288" y="0"/>
              <a:chExt cx="1220788" cy="6858001"/>
            </a:xfrm>
            <a:grp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p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6/2/2014</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8" Type="http://schemas.openxmlformats.org/officeDocument/2006/relationships/hyperlink" Target="http://www.leg.state.fl.us/statutes/index.cfm?App_mode=Display_Statute&amp;Search_String=&amp;URL=1000-1099/1006/Sections/1006.40.html" TargetMode="External"/><Relationship Id="rId3" Type="http://schemas.openxmlformats.org/officeDocument/2006/relationships/hyperlink" Target="http://tech-jewel.wikispaces.com/file/view/educational_technology_by_laila.jpg" TargetMode="External"/><Relationship Id="rId7" Type="http://schemas.openxmlformats.org/officeDocument/2006/relationships/hyperlink" Target="http://pelhampubliclibrary.files.wordpress.com/2013/07/ipad-transforming.jpg" TargetMode="External"/><Relationship Id="rId2" Type="http://schemas.openxmlformats.org/officeDocument/2006/relationships/hyperlink" Target="http://resourcecomputer.com/wp-content/uploads/2012/11/ipadcluster-300x233.jpg" TargetMode="External"/><Relationship Id="rId1" Type="http://schemas.openxmlformats.org/officeDocument/2006/relationships/slideLayout" Target="../slideLayouts/slideLayout7.xml"/><Relationship Id="rId6" Type="http://schemas.openxmlformats.org/officeDocument/2006/relationships/hyperlink" Target="http://storage.theinformationdaily.com/images/medium/518.jpg" TargetMode="External"/><Relationship Id="rId5" Type="http://schemas.openxmlformats.org/officeDocument/2006/relationships/hyperlink" Target="http://drcash.sbcisd.net/wp-content/uploads/2011/11/homeschool.gif" TargetMode="External"/><Relationship Id="rId10" Type="http://schemas.openxmlformats.org/officeDocument/2006/relationships/hyperlink" Target="http://www.digitaljlearning.org/blog/2014/01/30/technology-and-blended-learning-schools-what-parents-need-know#.U1XAM2qYbX4" TargetMode="External"/><Relationship Id="rId4" Type="http://schemas.openxmlformats.org/officeDocument/2006/relationships/hyperlink" Target="http://scm-l3.technorati.com/11/10/18/54143/collaboration.jpeg?t=20111018151054" TargetMode="External"/><Relationship Id="rId9" Type="http://schemas.openxmlformats.org/officeDocument/2006/relationships/hyperlink" Target="http://stateimpact.npr.org/florida/tag/technology/"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St. Johns County </a:t>
            </a:r>
            <a:br>
              <a:rPr lang="en-US" dirty="0" smtClean="0"/>
            </a:br>
            <a:r>
              <a:rPr lang="en-US" dirty="0" smtClean="0"/>
              <a:t>Digital Conversion Initiative</a:t>
            </a:r>
            <a:endParaRPr lang="en-US" dirty="0"/>
          </a:p>
        </p:txBody>
      </p:sp>
      <p:sp>
        <p:nvSpPr>
          <p:cNvPr id="3" name="Subtitle 2"/>
          <p:cNvSpPr>
            <a:spLocks noGrp="1"/>
          </p:cNvSpPr>
          <p:nvPr>
            <p:ph type="subTitle" idx="1"/>
          </p:nvPr>
        </p:nvSpPr>
        <p:spPr/>
        <p:txBody>
          <a:bodyPr/>
          <a:lstStyle/>
          <a:p>
            <a:r>
              <a:rPr lang="en-US" dirty="0" smtClean="0"/>
              <a:t>Creative learning environment of the future… Now!</a:t>
            </a:r>
            <a:endParaRPr lang="en-US" dirty="0"/>
          </a:p>
        </p:txBody>
      </p:sp>
    </p:spTree>
    <p:extLst>
      <p:ext uri="{BB962C8B-B14F-4D97-AF65-F5344CB8AC3E}">
        <p14:creationId xmlns:p14="http://schemas.microsoft.com/office/powerpoint/2010/main" val="21136646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0" y="1259175"/>
            <a:ext cx="6096000" cy="4493538"/>
          </a:xfrm>
          <a:prstGeom prst="rect">
            <a:avLst/>
          </a:prstGeom>
        </p:spPr>
        <p:txBody>
          <a:bodyPr>
            <a:spAutoFit/>
          </a:bodyPr>
          <a:lstStyle/>
          <a:p>
            <a:pPr algn="ctr"/>
            <a:r>
              <a:rPr lang="en-US" sz="4800" dirty="0"/>
              <a:t>If we teach today</a:t>
            </a:r>
          </a:p>
          <a:p>
            <a:pPr algn="ctr"/>
            <a:r>
              <a:rPr lang="en-US" sz="4800" dirty="0"/>
              <a:t>like we taught yesterday </a:t>
            </a:r>
          </a:p>
          <a:p>
            <a:pPr algn="ctr"/>
            <a:r>
              <a:rPr lang="en-US" sz="4800" dirty="0"/>
              <a:t>we rob our children </a:t>
            </a:r>
          </a:p>
          <a:p>
            <a:pPr algn="ctr"/>
            <a:r>
              <a:rPr lang="en-US" sz="4800" dirty="0"/>
              <a:t>of tomorrow.</a:t>
            </a:r>
          </a:p>
          <a:p>
            <a:endParaRPr lang="en-US" dirty="0"/>
          </a:p>
          <a:p>
            <a:pPr lvl="1" algn="ctr"/>
            <a:r>
              <a:rPr lang="en-US" dirty="0" smtClean="0"/>
              <a:t> </a:t>
            </a:r>
            <a:r>
              <a:rPr lang="en-US" sz="2800" dirty="0" smtClean="0"/>
              <a:t>- John </a:t>
            </a:r>
            <a:r>
              <a:rPr lang="en-US" sz="2800" dirty="0"/>
              <a:t>Dewey</a:t>
            </a:r>
          </a:p>
        </p:txBody>
      </p:sp>
    </p:spTree>
    <p:extLst>
      <p:ext uri="{BB962C8B-B14F-4D97-AF65-F5344CB8AC3E}">
        <p14:creationId xmlns:p14="http://schemas.microsoft.com/office/powerpoint/2010/main" val="338963855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2720" y="348264"/>
            <a:ext cx="9834880" cy="4247317"/>
          </a:xfrm>
          <a:prstGeom prst="rect">
            <a:avLst/>
          </a:prstGeom>
        </p:spPr>
        <p:txBody>
          <a:bodyPr wrap="square">
            <a:spAutoFit/>
          </a:bodyPr>
          <a:lstStyle/>
          <a:p>
            <a:r>
              <a:rPr lang="en-US" dirty="0" smtClean="0"/>
              <a:t>Images:  </a:t>
            </a:r>
          </a:p>
          <a:p>
            <a:r>
              <a:rPr lang="en-US" dirty="0" smtClean="0">
                <a:hlinkClick r:id="rId2"/>
              </a:rPr>
              <a:t>http://resourcecomputer.com/wp-content/uploads/2012/11/ipadcluster-300x233.jpg</a:t>
            </a:r>
            <a:endParaRPr lang="en-US" dirty="0" smtClean="0"/>
          </a:p>
          <a:p>
            <a:r>
              <a:rPr lang="en-US" dirty="0" smtClean="0">
                <a:hlinkClick r:id="rId3"/>
              </a:rPr>
              <a:t>http://tech-jewel.wikispaces.com/file/view/educational_technology_by_laila.jpg</a:t>
            </a:r>
            <a:endParaRPr lang="en-US" dirty="0" smtClean="0"/>
          </a:p>
          <a:p>
            <a:r>
              <a:rPr lang="en-US" dirty="0" smtClean="0">
                <a:hlinkClick r:id="rId4"/>
              </a:rPr>
              <a:t>http://scm-l3.technorati.com/11/10/18/54143/collaboration.jpeg?t=20111018151054</a:t>
            </a:r>
            <a:endParaRPr lang="en-US" dirty="0" smtClean="0"/>
          </a:p>
          <a:p>
            <a:r>
              <a:rPr lang="en-US" dirty="0" smtClean="0">
                <a:hlinkClick r:id="rId5"/>
              </a:rPr>
              <a:t>http</a:t>
            </a:r>
            <a:r>
              <a:rPr lang="en-US" dirty="0">
                <a:hlinkClick r:id="rId5"/>
              </a:rPr>
              <a:t>://</a:t>
            </a:r>
            <a:r>
              <a:rPr lang="en-US" dirty="0" smtClean="0">
                <a:hlinkClick r:id="rId5"/>
              </a:rPr>
              <a:t>drcash.sbcisd.net/wp-content/uploads/2011/11/homeschool.gif</a:t>
            </a:r>
            <a:endParaRPr lang="en-US" dirty="0" smtClean="0"/>
          </a:p>
          <a:p>
            <a:r>
              <a:rPr lang="en-US" dirty="0" smtClean="0">
                <a:hlinkClick r:id="rId6"/>
              </a:rPr>
              <a:t>http</a:t>
            </a:r>
            <a:r>
              <a:rPr lang="en-US" dirty="0">
                <a:hlinkClick r:id="rId6"/>
              </a:rPr>
              <a:t>://</a:t>
            </a:r>
            <a:r>
              <a:rPr lang="en-US" dirty="0" smtClean="0">
                <a:hlinkClick r:id="rId6"/>
              </a:rPr>
              <a:t>storage.theinformationdaily.com/images/medium/518.jpg</a:t>
            </a:r>
            <a:endParaRPr lang="en-US" dirty="0" smtClean="0"/>
          </a:p>
          <a:p>
            <a:r>
              <a:rPr lang="en-US" dirty="0" smtClean="0">
                <a:hlinkClick r:id="rId7"/>
              </a:rPr>
              <a:t>http</a:t>
            </a:r>
            <a:r>
              <a:rPr lang="en-US" dirty="0">
                <a:hlinkClick r:id="rId7"/>
              </a:rPr>
              <a:t>://pelhampubliclibrary.files.wordpress.com/2013/07/ipad-transforming.jpg</a:t>
            </a:r>
            <a:endParaRPr lang="en-US" dirty="0"/>
          </a:p>
          <a:p>
            <a:endParaRPr lang="en-US" dirty="0" smtClean="0"/>
          </a:p>
          <a:p>
            <a:r>
              <a:rPr lang="en-US" dirty="0" smtClean="0"/>
              <a:t>Information:</a:t>
            </a:r>
          </a:p>
          <a:p>
            <a:r>
              <a:rPr lang="en-US" dirty="0" smtClean="0">
                <a:hlinkClick r:id="rId8"/>
              </a:rPr>
              <a:t>http://www.leg.state.fl.us/statutes/index.cfm?App_mode=Display_Statute&amp;Search_String=&amp;URL=1000-1099/1006/Sections/1006.40.html</a:t>
            </a:r>
            <a:r>
              <a:rPr lang="en-US" dirty="0" smtClean="0"/>
              <a:t>&gt; </a:t>
            </a:r>
          </a:p>
          <a:p>
            <a:r>
              <a:rPr lang="en-US" dirty="0" smtClean="0">
                <a:hlinkClick r:id="rId9"/>
              </a:rPr>
              <a:t>http://stateimpact.npr.org/florida/tag/technology/</a:t>
            </a:r>
            <a:endParaRPr lang="en-US" dirty="0" smtClean="0"/>
          </a:p>
          <a:p>
            <a:r>
              <a:rPr lang="en-US" dirty="0" smtClean="0">
                <a:hlinkClick r:id="rId10"/>
              </a:rPr>
              <a:t>http://www.digitaljlearning.org/blog/2014/01/30/technology-and-blended-learning-schools-what-parents-need-know#.U1XAM2qYbX4</a:t>
            </a:r>
            <a:endParaRPr lang="en-US" dirty="0" smtClean="0"/>
          </a:p>
          <a:p>
            <a:endParaRPr lang="en-US" dirty="0"/>
          </a:p>
        </p:txBody>
      </p:sp>
    </p:spTree>
    <p:extLst>
      <p:ext uri="{BB962C8B-B14F-4D97-AF65-F5344CB8AC3E}">
        <p14:creationId xmlns:p14="http://schemas.microsoft.com/office/powerpoint/2010/main" val="36600318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2918" y="715542"/>
            <a:ext cx="7171764" cy="2585323"/>
          </a:xfrm>
          <a:prstGeom prst="rect">
            <a:avLst/>
          </a:prstGeom>
        </p:spPr>
        <p:txBody>
          <a:bodyPr wrap="square">
            <a:spAutoFit/>
          </a:bodyPr>
          <a:lstStyle/>
          <a:p>
            <a:pPr algn="ctr"/>
            <a:r>
              <a:rPr lang="en-US" dirty="0">
                <a:solidFill>
                  <a:schemeClr val="bg1"/>
                </a:solidFill>
              </a:rPr>
              <a:t> </a:t>
            </a:r>
            <a:r>
              <a:rPr lang="en-US" sz="5400" dirty="0">
                <a:solidFill>
                  <a:schemeClr val="bg1"/>
                </a:solidFill>
              </a:rPr>
              <a:t>“When I go to school,  </a:t>
            </a:r>
          </a:p>
          <a:p>
            <a:pPr algn="ctr"/>
            <a:r>
              <a:rPr lang="en-US" sz="5400" dirty="0">
                <a:solidFill>
                  <a:schemeClr val="bg1"/>
                </a:solidFill>
              </a:rPr>
              <a:t>I have to ‘power down.’”</a:t>
            </a:r>
          </a:p>
          <a:p>
            <a:pPr algn="ctr"/>
            <a:r>
              <a:rPr lang="en-US" sz="5400" dirty="0">
                <a:solidFill>
                  <a:schemeClr val="bg1"/>
                </a:solidFill>
              </a:rPr>
              <a:t>	-</a:t>
            </a:r>
            <a:r>
              <a:rPr lang="en-US" sz="5400" i="1" dirty="0">
                <a:solidFill>
                  <a:schemeClr val="bg1"/>
                </a:solidFill>
              </a:rPr>
              <a:t>High School student</a:t>
            </a:r>
          </a:p>
        </p:txBody>
      </p:sp>
      <p:pic>
        <p:nvPicPr>
          <p:cNvPr id="3" name="Content Placeholder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3050" y="3931992"/>
            <a:ext cx="5651500" cy="27305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0489231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20293" y="1658379"/>
            <a:ext cx="7982613" cy="3108543"/>
          </a:xfrm>
          <a:prstGeom prst="rect">
            <a:avLst/>
          </a:prstGeom>
          <a:noFill/>
        </p:spPr>
        <p:txBody>
          <a:bodyPr wrap="square" rtlCol="0">
            <a:spAutoFit/>
          </a:bodyPr>
          <a:lstStyle/>
          <a:p>
            <a:pPr algn="ctr"/>
            <a:r>
              <a:rPr lang="en-US" sz="3200" b="1" dirty="0"/>
              <a:t>SJCSD Vision:</a:t>
            </a:r>
            <a:r>
              <a:rPr lang="en-US" sz="3200" dirty="0"/>
              <a:t> </a:t>
            </a:r>
            <a:endParaRPr lang="en-US" sz="3200" dirty="0" smtClean="0"/>
          </a:p>
          <a:p>
            <a:pPr algn="ctr"/>
            <a:endParaRPr lang="en-US" dirty="0"/>
          </a:p>
          <a:p>
            <a:pPr algn="ctr"/>
            <a:endParaRPr lang="en-US" dirty="0" smtClean="0"/>
          </a:p>
          <a:p>
            <a:pPr algn="ctr"/>
            <a:r>
              <a:rPr lang="en-US" sz="3200" dirty="0" smtClean="0"/>
              <a:t>Provide </a:t>
            </a:r>
            <a:r>
              <a:rPr lang="en-US" sz="3200" dirty="0"/>
              <a:t>students with opportunities to be engaged in a technology rich environment that enhances teaching, fosters learning and develops essential life skills for all students.</a:t>
            </a:r>
            <a:endParaRPr lang="en-US" sz="3200" dirty="0"/>
          </a:p>
        </p:txBody>
      </p:sp>
    </p:spTree>
    <p:extLst>
      <p:ext uri="{BB962C8B-B14F-4D97-AF65-F5344CB8AC3E}">
        <p14:creationId xmlns:p14="http://schemas.microsoft.com/office/powerpoint/2010/main" val="986799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68823" y="858921"/>
            <a:ext cx="9094694" cy="4524315"/>
          </a:xfrm>
          <a:prstGeom prst="rect">
            <a:avLst/>
          </a:prstGeom>
        </p:spPr>
        <p:txBody>
          <a:bodyPr wrap="square">
            <a:spAutoFit/>
          </a:bodyPr>
          <a:lstStyle/>
          <a:p>
            <a:pPr algn="ctr" fontAlgn="base"/>
            <a:r>
              <a:rPr lang="en-US" sz="2800" b="1" dirty="0">
                <a:latin typeface="Arial" panose="020B0604020202020204" pitchFamily="34" charset="0"/>
              </a:rPr>
              <a:t>Guiding Principles: </a:t>
            </a:r>
            <a:r>
              <a:rPr lang="en-US" sz="2800" dirty="0">
                <a:latin typeface="Arial" panose="020B0604020202020204" pitchFamily="34" charset="0"/>
              </a:rPr>
              <a:t> </a:t>
            </a:r>
            <a:endParaRPr lang="en-US" sz="2800" dirty="0">
              <a:latin typeface="Segoe UI" panose="020B0502040204020203" pitchFamily="34" charset="0"/>
            </a:endParaRPr>
          </a:p>
          <a:p>
            <a:pPr fontAlgn="base"/>
            <a:r>
              <a:rPr lang="en-US" b="1" dirty="0">
                <a:latin typeface="Arial" panose="020B0604020202020204" pitchFamily="34" charset="0"/>
              </a:rPr>
              <a:t> </a:t>
            </a:r>
            <a:r>
              <a:rPr lang="en-US" dirty="0">
                <a:latin typeface="Arial" panose="020B0604020202020204" pitchFamily="34" charset="0"/>
              </a:rPr>
              <a:t> </a:t>
            </a:r>
            <a:endParaRPr lang="en-US" dirty="0" smtClean="0">
              <a:latin typeface="Arial" panose="020B0604020202020204" pitchFamily="34" charset="0"/>
            </a:endParaRPr>
          </a:p>
          <a:p>
            <a:pPr fontAlgn="base"/>
            <a:endParaRPr lang="en-US" sz="800" dirty="0">
              <a:latin typeface="Segoe UI" panose="020B0502040204020203" pitchFamily="34" charset="0"/>
            </a:endParaRPr>
          </a:p>
          <a:p>
            <a:pPr fontAlgn="base">
              <a:buFont typeface="Arial" panose="020B0604020202020204" pitchFamily="34" charset="0"/>
              <a:buChar char="•"/>
            </a:pPr>
            <a:r>
              <a:rPr lang="en-US" dirty="0">
                <a:latin typeface="Arial" panose="020B0604020202020204" pitchFamily="34" charset="0"/>
              </a:rPr>
              <a:t>The process to achieve our vision must be monitored strategically to ensure student learning.    </a:t>
            </a:r>
            <a:endParaRPr lang="en-US" sz="800" dirty="0">
              <a:latin typeface="Segoe UI" panose="020B0502040204020203" pitchFamily="34" charset="0"/>
            </a:endParaRPr>
          </a:p>
          <a:p>
            <a:pPr fontAlgn="base">
              <a:buFont typeface="Arial" panose="020B0604020202020204" pitchFamily="34" charset="0"/>
              <a:buChar char="•"/>
            </a:pPr>
            <a:r>
              <a:rPr lang="en-US" dirty="0">
                <a:latin typeface="Arial" panose="020B0604020202020204" pitchFamily="34" charset="0"/>
              </a:rPr>
              <a:t>The identification of high-quality curriculum content is essential to the success of meeting student needs. </a:t>
            </a:r>
            <a:endParaRPr lang="en-US" sz="800" dirty="0">
              <a:latin typeface="Segoe UI" panose="020B0502040204020203" pitchFamily="34" charset="0"/>
            </a:endParaRPr>
          </a:p>
          <a:p>
            <a:pPr fontAlgn="base">
              <a:buFont typeface="Arial" panose="020B0604020202020204" pitchFamily="34" charset="0"/>
              <a:buChar char="•"/>
            </a:pPr>
            <a:r>
              <a:rPr lang="en-US" dirty="0">
                <a:latin typeface="Arial" panose="020B0604020202020204" pitchFamily="34" charset="0"/>
              </a:rPr>
              <a:t>The technology used must be student-centered. </a:t>
            </a:r>
            <a:endParaRPr lang="en-US" sz="800" dirty="0">
              <a:latin typeface="Segoe UI" panose="020B0502040204020203" pitchFamily="34" charset="0"/>
            </a:endParaRPr>
          </a:p>
          <a:p>
            <a:pPr fontAlgn="base">
              <a:buFont typeface="Arial" panose="020B0604020202020204" pitchFamily="34" charset="0"/>
              <a:buChar char="•"/>
            </a:pPr>
            <a:r>
              <a:rPr lang="en-US" dirty="0">
                <a:latin typeface="Arial" panose="020B0604020202020204" pitchFamily="34" charset="0"/>
              </a:rPr>
              <a:t>Professional development for teachers must be provided. </a:t>
            </a:r>
            <a:endParaRPr lang="en-US" sz="800" dirty="0">
              <a:latin typeface="Segoe UI" panose="020B0502040204020203" pitchFamily="34" charset="0"/>
            </a:endParaRPr>
          </a:p>
          <a:p>
            <a:pPr fontAlgn="base">
              <a:buFont typeface="Arial" panose="020B0604020202020204" pitchFamily="34" charset="0"/>
              <a:buChar char="•"/>
            </a:pPr>
            <a:r>
              <a:rPr lang="en-US" dirty="0">
                <a:latin typeface="Arial" panose="020B0604020202020204" pitchFamily="34" charset="0"/>
              </a:rPr>
              <a:t>The proper infrastructure support is critical to the success of implementing the technology vision. </a:t>
            </a:r>
            <a:endParaRPr lang="en-US" sz="800" dirty="0">
              <a:latin typeface="Segoe UI" panose="020B0502040204020203" pitchFamily="34" charset="0"/>
            </a:endParaRPr>
          </a:p>
          <a:p>
            <a:pPr fontAlgn="base">
              <a:buFont typeface="Arial" panose="020B0604020202020204" pitchFamily="34" charset="0"/>
              <a:buChar char="•"/>
            </a:pPr>
            <a:r>
              <a:rPr lang="en-US" dirty="0">
                <a:latin typeface="Arial" panose="020B0604020202020204" pitchFamily="34" charset="0"/>
              </a:rPr>
              <a:t>The most appropriate technology devices will be identified to meet assessment and curriculum needs for all students. </a:t>
            </a:r>
            <a:endParaRPr lang="en-US" sz="800" dirty="0">
              <a:latin typeface="Segoe UI" panose="020B0502040204020203" pitchFamily="34" charset="0"/>
            </a:endParaRPr>
          </a:p>
          <a:p>
            <a:pPr fontAlgn="base">
              <a:buFont typeface="Arial" panose="020B0604020202020204" pitchFamily="34" charset="0"/>
              <a:buChar char="•"/>
            </a:pPr>
            <a:r>
              <a:rPr lang="en-US" dirty="0">
                <a:latin typeface="Arial" panose="020B0604020202020204" pitchFamily="34" charset="0"/>
              </a:rPr>
              <a:t>The technology support must be proportional to the number of devices per school site and the service level needed. </a:t>
            </a:r>
            <a:endParaRPr lang="en-US" sz="800" dirty="0">
              <a:latin typeface="Segoe UI" panose="020B0502040204020203" pitchFamily="34" charset="0"/>
            </a:endParaRPr>
          </a:p>
          <a:p>
            <a:pPr fontAlgn="base">
              <a:buFont typeface="Arial" panose="020B0604020202020204" pitchFamily="34" charset="0"/>
              <a:buChar char="•"/>
            </a:pPr>
            <a:r>
              <a:rPr lang="en-US" dirty="0">
                <a:latin typeface="Arial" panose="020B0604020202020204" pitchFamily="34" charset="0"/>
              </a:rPr>
              <a:t>The model must be able to be implemented throughout the school district.</a:t>
            </a:r>
            <a:endParaRPr lang="en-US" sz="800" b="0" i="0" dirty="0">
              <a:effectLst/>
              <a:latin typeface="Segoe UI" panose="020B0502040204020203" pitchFamily="34" charset="0"/>
            </a:endParaRPr>
          </a:p>
        </p:txBody>
      </p:sp>
    </p:spTree>
    <p:extLst>
      <p:ext uri="{BB962C8B-B14F-4D97-AF65-F5344CB8AC3E}">
        <p14:creationId xmlns:p14="http://schemas.microsoft.com/office/powerpoint/2010/main" val="12700729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technology? … Why Now?</a:t>
            </a:r>
            <a:endParaRPr lang="en-US" dirty="0"/>
          </a:p>
        </p:txBody>
      </p:sp>
      <p:pic>
        <p:nvPicPr>
          <p:cNvPr id="4" name="Content Placeholder 3"/>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7805530" y="3107294"/>
            <a:ext cx="3241881" cy="362878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p:spPr>
      </p:pic>
      <p:sp>
        <p:nvSpPr>
          <p:cNvPr id="5" name="Content Placeholder 4"/>
          <p:cNvSpPr>
            <a:spLocks noGrp="1"/>
          </p:cNvSpPr>
          <p:nvPr>
            <p:ph sz="half" idx="2"/>
          </p:nvPr>
        </p:nvSpPr>
        <p:spPr>
          <a:xfrm>
            <a:off x="1338668" y="1869743"/>
            <a:ext cx="6713511" cy="4544704"/>
          </a:xfrm>
        </p:spPr>
        <p:txBody>
          <a:bodyPr/>
          <a:lstStyle/>
          <a:p>
            <a:pPr marL="0" indent="0">
              <a:buNone/>
            </a:pPr>
            <a:r>
              <a:rPr lang="en-US" dirty="0" smtClean="0"/>
              <a:t>Increased Engagement </a:t>
            </a:r>
          </a:p>
          <a:p>
            <a:pPr marL="0" indent="0">
              <a:buNone/>
            </a:pPr>
            <a:r>
              <a:rPr lang="en-US" dirty="0" smtClean="0"/>
              <a:t>Cooperative Learning</a:t>
            </a:r>
          </a:p>
          <a:p>
            <a:pPr marL="0" indent="0">
              <a:buNone/>
            </a:pPr>
            <a:r>
              <a:rPr lang="en-US" dirty="0" smtClean="0"/>
              <a:t>Differentiated Learning</a:t>
            </a:r>
          </a:p>
          <a:p>
            <a:pPr marL="0" indent="0">
              <a:buNone/>
            </a:pPr>
            <a:r>
              <a:rPr lang="en-US" dirty="0" smtClean="0"/>
              <a:t>Empowers Learning</a:t>
            </a:r>
          </a:p>
          <a:p>
            <a:pPr marL="0" indent="0">
              <a:buNone/>
            </a:pPr>
            <a:endParaRPr lang="en-US" dirty="0" smtClean="0"/>
          </a:p>
        </p:txBody>
      </p:sp>
    </p:spTree>
    <p:extLst>
      <p:ext uri="{BB962C8B-B14F-4D97-AF65-F5344CB8AC3E}">
        <p14:creationId xmlns:p14="http://schemas.microsoft.com/office/powerpoint/2010/main" val="29086626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808825"/>
            <a:ext cx="9905998" cy="1478570"/>
          </a:xfrm>
        </p:spPr>
        <p:txBody>
          <a:bodyPr/>
          <a:lstStyle/>
          <a:p>
            <a:r>
              <a:rPr lang="en-US" dirty="0" smtClean="0"/>
              <a:t>Why technology? … Why Now?</a:t>
            </a:r>
            <a:endParaRPr lang="en-US" dirty="0"/>
          </a:p>
        </p:txBody>
      </p:sp>
      <p:pic>
        <p:nvPicPr>
          <p:cNvPr id="4" name="Content Placeholder 3"/>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7805530" y="3107294"/>
            <a:ext cx="3241881" cy="3628786"/>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softEdge rad="317500"/>
          </a:effectLst>
        </p:spPr>
      </p:pic>
      <p:sp>
        <p:nvSpPr>
          <p:cNvPr id="5" name="Content Placeholder 4"/>
          <p:cNvSpPr>
            <a:spLocks noGrp="1"/>
          </p:cNvSpPr>
          <p:nvPr>
            <p:ph sz="half" idx="2"/>
          </p:nvPr>
        </p:nvSpPr>
        <p:spPr>
          <a:xfrm>
            <a:off x="1141413" y="1869743"/>
            <a:ext cx="6713511" cy="4544704"/>
          </a:xfrm>
        </p:spPr>
        <p:txBody>
          <a:bodyPr/>
          <a:lstStyle/>
          <a:p>
            <a:pPr marL="0" indent="0">
              <a:buNone/>
            </a:pPr>
            <a:r>
              <a:rPr lang="en-US" dirty="0"/>
              <a:t>Increased ability to create customized pathways to learning</a:t>
            </a:r>
          </a:p>
          <a:p>
            <a:pPr marL="0" indent="0">
              <a:buNone/>
            </a:pPr>
            <a:r>
              <a:rPr lang="en-US" dirty="0" smtClean="0"/>
              <a:t>Prepares </a:t>
            </a:r>
            <a:r>
              <a:rPr lang="en-US" dirty="0"/>
              <a:t>students for </a:t>
            </a:r>
            <a:r>
              <a:rPr lang="en-US" dirty="0" smtClean="0"/>
              <a:t>College and Career readiness</a:t>
            </a:r>
          </a:p>
          <a:p>
            <a:pPr marL="0" indent="0">
              <a:buNone/>
            </a:pPr>
            <a:r>
              <a:rPr lang="en-US" dirty="0" smtClean="0"/>
              <a:t>Florida </a:t>
            </a:r>
            <a:r>
              <a:rPr lang="en-US" dirty="0"/>
              <a:t>State Statute </a:t>
            </a:r>
            <a:r>
              <a:rPr lang="en-US" dirty="0" smtClean="0"/>
              <a:t>1006.40</a:t>
            </a:r>
          </a:p>
          <a:p>
            <a:pPr marL="0" indent="0">
              <a:buNone/>
            </a:pPr>
            <a:r>
              <a:rPr lang="en-US" dirty="0" smtClean="0"/>
              <a:t>	Computer Based Testing</a:t>
            </a:r>
            <a:endParaRPr lang="en-US" dirty="0"/>
          </a:p>
          <a:p>
            <a:pPr marL="0" indent="0">
              <a:buNone/>
            </a:pPr>
            <a:r>
              <a:rPr lang="en-US" dirty="0" smtClean="0"/>
              <a:t>	Realignment of textbook allocation budget</a:t>
            </a:r>
          </a:p>
          <a:p>
            <a:pPr marL="0" indent="0">
              <a:buNone/>
            </a:pPr>
            <a:r>
              <a:rPr lang="en-US" dirty="0" smtClean="0"/>
              <a:t>	Online HS course required before graduation</a:t>
            </a:r>
          </a:p>
        </p:txBody>
      </p:sp>
    </p:spTree>
    <p:extLst>
      <p:ext uri="{BB962C8B-B14F-4D97-AF65-F5344CB8AC3E}">
        <p14:creationId xmlns:p14="http://schemas.microsoft.com/office/powerpoint/2010/main" val="24708413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Technology Plan</a:t>
            </a:r>
            <a:endParaRPr lang="en-US" dirty="0"/>
          </a:p>
        </p:txBody>
      </p:sp>
      <p:sp>
        <p:nvSpPr>
          <p:cNvPr id="5" name="Content Placeholder 4"/>
          <p:cNvSpPr>
            <a:spLocks noGrp="1"/>
          </p:cNvSpPr>
          <p:nvPr>
            <p:ph sz="half" idx="1"/>
          </p:nvPr>
        </p:nvSpPr>
        <p:spPr/>
        <p:txBody>
          <a:bodyPr/>
          <a:lstStyle/>
          <a:p>
            <a:r>
              <a:rPr lang="en-US" dirty="0" smtClean="0"/>
              <a:t>K-2 Touch Tablet Devices</a:t>
            </a:r>
          </a:p>
          <a:p>
            <a:r>
              <a:rPr lang="en-US" dirty="0" smtClean="0"/>
              <a:t>3-12 Laptop Devices</a:t>
            </a:r>
            <a:endParaRPr lang="en-US" dirty="0"/>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804452" y="1515401"/>
            <a:ext cx="6082748" cy="4724268"/>
          </a:xfrm>
          <a:prstGeom prst="rect">
            <a:avLst/>
          </a:prstGeom>
          <a:ln>
            <a:noFill/>
          </a:ln>
          <a:effectLst>
            <a:softEdge rad="635000"/>
          </a:effectLst>
        </p:spPr>
      </p:pic>
    </p:spTree>
    <p:extLst>
      <p:ext uri="{BB962C8B-B14F-4D97-AF65-F5344CB8AC3E}">
        <p14:creationId xmlns:p14="http://schemas.microsoft.com/office/powerpoint/2010/main" val="19290916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10055" y="473414"/>
            <a:ext cx="3856037" cy="1639884"/>
          </a:xfrm>
        </p:spPr>
        <p:txBody>
          <a:bodyPr/>
          <a:lstStyle/>
          <a:p>
            <a:r>
              <a:rPr lang="en-US" dirty="0" smtClean="0"/>
              <a:t>What can parents do to help at home? </a:t>
            </a:r>
            <a:endParaRPr lang="en-US"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760911" y="2801846"/>
            <a:ext cx="3154327" cy="2365745"/>
          </a:xfrm>
          <a:prstGeom prst="rect">
            <a:avLst/>
          </a:prstGeom>
          <a:ln w="228600" cap="sq" cmpd="thickThin">
            <a:solidFill>
              <a:srgbClr val="000000"/>
            </a:solidFill>
            <a:prstDash val="solid"/>
            <a:miter lim="800000"/>
          </a:ln>
          <a:effectLst>
            <a:innerShdw blurRad="76200">
              <a:srgbClr val="000000"/>
            </a:innerShdw>
          </a:effectLst>
        </p:spPr>
      </p:pic>
      <p:sp>
        <p:nvSpPr>
          <p:cNvPr id="4" name="Text Placeholder 3"/>
          <p:cNvSpPr>
            <a:spLocks noGrp="1"/>
          </p:cNvSpPr>
          <p:nvPr>
            <p:ph type="body" sz="half" idx="2"/>
          </p:nvPr>
        </p:nvSpPr>
        <p:spPr>
          <a:xfrm>
            <a:off x="5936097" y="1613945"/>
            <a:ext cx="4246930" cy="4403105"/>
          </a:xfrm>
        </p:spPr>
        <p:txBody>
          <a:bodyPr>
            <a:normAutofit/>
          </a:bodyPr>
          <a:lstStyle/>
          <a:p>
            <a:pPr marL="285750" indent="-285750">
              <a:buFont typeface="Arial" panose="020B0604020202020204" pitchFamily="34" charset="0"/>
              <a:buChar char="•"/>
            </a:pPr>
            <a:r>
              <a:rPr lang="en-US" sz="2000" dirty="0"/>
              <a:t>S</a:t>
            </a:r>
            <a:r>
              <a:rPr lang="en-US" sz="2000" dirty="0" smtClean="0"/>
              <a:t>et guidelines for technology use.</a:t>
            </a:r>
          </a:p>
          <a:p>
            <a:pPr marL="285750" indent="-285750">
              <a:buFont typeface="Arial" panose="020B0604020202020204" pitchFamily="34" charset="0"/>
              <a:buChar char="•"/>
            </a:pPr>
            <a:r>
              <a:rPr lang="en-US" sz="2000" dirty="0"/>
              <a:t>T</a:t>
            </a:r>
            <a:r>
              <a:rPr lang="en-US" sz="2000" dirty="0" smtClean="0"/>
              <a:t>each </a:t>
            </a:r>
            <a:r>
              <a:rPr lang="en-US" sz="2000" dirty="0"/>
              <a:t>c</a:t>
            </a:r>
            <a:r>
              <a:rPr lang="en-US" sz="2000" dirty="0" smtClean="0"/>
              <a:t>hildren </a:t>
            </a:r>
            <a:r>
              <a:rPr lang="en-US" sz="2000" dirty="0"/>
              <a:t>about identifying </a:t>
            </a:r>
            <a:r>
              <a:rPr lang="en-US" sz="2000" dirty="0" smtClean="0"/>
              <a:t>reliable resources online. (see “Criteria to evaluate web resources”) we need to add to our site</a:t>
            </a:r>
          </a:p>
          <a:p>
            <a:pPr marL="285750" indent="-285750">
              <a:buFont typeface="Arial" panose="020B0604020202020204" pitchFamily="34" charset="0"/>
              <a:buChar char="•"/>
            </a:pPr>
            <a:r>
              <a:rPr lang="en-US" sz="2000" dirty="0" smtClean="0"/>
              <a:t>Talk </a:t>
            </a:r>
            <a:r>
              <a:rPr lang="en-US" sz="2000" dirty="0"/>
              <a:t>to children about information </a:t>
            </a:r>
            <a:r>
              <a:rPr lang="en-US" sz="2000" dirty="0" smtClean="0"/>
              <a:t>literacy.  </a:t>
            </a:r>
          </a:p>
          <a:p>
            <a:pPr marL="285750" indent="-285750">
              <a:buFont typeface="Arial" panose="020B0604020202020204" pitchFamily="34" charset="0"/>
              <a:buChar char="•"/>
            </a:pPr>
            <a:r>
              <a:rPr lang="en-US" sz="2000" dirty="0" smtClean="0"/>
              <a:t>Attend Parent Workshops (see schedule) Attendance mandatory for home use!</a:t>
            </a:r>
            <a:endParaRPr lang="en-US" sz="2000" dirty="0"/>
          </a:p>
        </p:txBody>
      </p:sp>
      <p:sp>
        <p:nvSpPr>
          <p:cNvPr id="3" name="TextBox 2"/>
          <p:cNvSpPr txBox="1"/>
          <p:nvPr/>
        </p:nvSpPr>
        <p:spPr>
          <a:xfrm>
            <a:off x="6325203" y="585470"/>
            <a:ext cx="2556790" cy="707886"/>
          </a:xfrm>
          <a:prstGeom prst="rect">
            <a:avLst/>
          </a:prstGeom>
          <a:noFill/>
        </p:spPr>
        <p:txBody>
          <a:bodyPr wrap="none" rtlCol="0">
            <a:spAutoFit/>
          </a:bodyPr>
          <a:lstStyle/>
          <a:p>
            <a:r>
              <a:rPr lang="en-US" sz="4000" dirty="0" smtClean="0"/>
              <a:t>Parent Can:</a:t>
            </a:r>
            <a:endParaRPr lang="en-US" sz="4000" dirty="0"/>
          </a:p>
        </p:txBody>
      </p:sp>
      <p:sp>
        <p:nvSpPr>
          <p:cNvPr id="6" name="TextBox 5"/>
          <p:cNvSpPr txBox="1"/>
          <p:nvPr/>
        </p:nvSpPr>
        <p:spPr>
          <a:xfrm>
            <a:off x="2279569" y="6152973"/>
            <a:ext cx="5973045" cy="369332"/>
          </a:xfrm>
          <a:prstGeom prst="rect">
            <a:avLst/>
          </a:prstGeom>
          <a:noFill/>
        </p:spPr>
        <p:txBody>
          <a:bodyPr wrap="none" rtlCol="0">
            <a:spAutoFit/>
          </a:bodyPr>
          <a:lstStyle/>
          <a:p>
            <a:r>
              <a:rPr lang="en-US" dirty="0"/>
              <a:t>http://blogs.stjohns.k12.fl.us/instructionaltech/?page_id=1000</a:t>
            </a:r>
            <a:endParaRPr lang="en-US" dirty="0"/>
          </a:p>
        </p:txBody>
      </p:sp>
    </p:spTree>
    <p:extLst>
      <p:ext uri="{BB962C8B-B14F-4D97-AF65-F5344CB8AC3E}">
        <p14:creationId xmlns:p14="http://schemas.microsoft.com/office/powerpoint/2010/main" val="19398534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260683" y="609600"/>
            <a:ext cx="5934508" cy="1639886"/>
          </a:xfrm>
        </p:spPr>
        <p:txBody>
          <a:bodyPr>
            <a:normAutofit/>
          </a:bodyPr>
          <a:lstStyle/>
          <a:p>
            <a:r>
              <a:rPr lang="en-US" sz="6000" dirty="0" smtClean="0"/>
              <a:t>Benefits?</a:t>
            </a:r>
            <a:endParaRPr lang="en-US" sz="6000" dirty="0"/>
          </a:p>
        </p:txBody>
      </p:sp>
      <p:pic>
        <p:nvPicPr>
          <p:cNvPr id="11" name="Picture Placeholder 10"/>
          <p:cNvPicPr>
            <a:picLocks noGrp="1" noChangeAspect="1"/>
          </p:cNvPicPr>
          <p:nvPr>
            <p:ph type="pic" idx="1"/>
          </p:nvPr>
        </p:nvPicPr>
        <p:blipFill>
          <a:blip r:embed="rId3">
            <a:extLst>
              <a:ext uri="{28A0092B-C50C-407E-A947-70E740481C1C}">
                <a14:useLocalDpi xmlns:a14="http://schemas.microsoft.com/office/drawing/2010/main" val="0"/>
              </a:ext>
            </a:extLst>
          </a:blip>
          <a:srcRect l="6836" r="6836"/>
          <a:stretch>
            <a:fillRect/>
          </a:stretch>
        </p:blipFill>
        <p:spPr>
          <a:xfrm>
            <a:off x="914399" y="2478371"/>
            <a:ext cx="4373701" cy="3799776"/>
          </a:xfrm>
        </p:spPr>
      </p:pic>
      <p:sp>
        <p:nvSpPr>
          <p:cNvPr id="10" name="Text Placeholder 9"/>
          <p:cNvSpPr>
            <a:spLocks noGrp="1"/>
          </p:cNvSpPr>
          <p:nvPr>
            <p:ph type="body" sz="half" idx="2"/>
          </p:nvPr>
        </p:nvSpPr>
        <p:spPr>
          <a:xfrm>
            <a:off x="5766418" y="478628"/>
            <a:ext cx="5934511" cy="6379371"/>
          </a:xfrm>
        </p:spPr>
        <p:txBody>
          <a:bodyPr/>
          <a:lstStyle/>
          <a:p>
            <a:pPr marL="285750" indent="-285750">
              <a:buFont typeface="Arial" panose="020B0604020202020204" pitchFamily="34" charset="0"/>
              <a:buChar char="•"/>
            </a:pPr>
            <a:r>
              <a:rPr lang="en-US" sz="3200" dirty="0" smtClean="0"/>
              <a:t>Increased student engagement</a:t>
            </a:r>
          </a:p>
          <a:p>
            <a:pPr marL="285750" indent="-285750">
              <a:buFont typeface="Arial" panose="020B0604020202020204" pitchFamily="34" charset="0"/>
              <a:buChar char="•"/>
            </a:pPr>
            <a:r>
              <a:rPr lang="en-US" sz="3200" dirty="0" smtClean="0"/>
              <a:t>Improved attendance</a:t>
            </a:r>
          </a:p>
          <a:p>
            <a:pPr marL="285750" indent="-285750">
              <a:buFont typeface="Arial" panose="020B0604020202020204" pitchFamily="34" charset="0"/>
              <a:buChar char="•"/>
            </a:pPr>
            <a:r>
              <a:rPr lang="en-US" sz="3200" dirty="0" smtClean="0"/>
              <a:t>Customized learning</a:t>
            </a:r>
          </a:p>
          <a:p>
            <a:pPr marL="285750" indent="-285750">
              <a:buFont typeface="Arial" panose="020B0604020202020204" pitchFamily="34" charset="0"/>
              <a:buChar char="•"/>
            </a:pPr>
            <a:r>
              <a:rPr lang="en-US" sz="3200" dirty="0" smtClean="0"/>
              <a:t>Improved student achievement</a:t>
            </a:r>
          </a:p>
          <a:p>
            <a:pPr marL="285750" indent="-285750">
              <a:buFont typeface="Arial" panose="020B0604020202020204" pitchFamily="34" charset="0"/>
              <a:buChar char="•"/>
            </a:pPr>
            <a:r>
              <a:rPr lang="en-US" sz="3200" dirty="0" smtClean="0"/>
              <a:t>Preparation for future techno-learning environments</a:t>
            </a:r>
          </a:p>
          <a:p>
            <a:pPr marL="285750" indent="-285750">
              <a:buFont typeface="Arial" panose="020B0604020202020204" pitchFamily="34" charset="0"/>
              <a:buChar char="•"/>
            </a:pPr>
            <a:r>
              <a:rPr lang="en-US" sz="3200" dirty="0" smtClean="0"/>
              <a:t>Preparation for post secondary experiences</a:t>
            </a:r>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607063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252C36"/>
      </a:dk2>
      <a:lt2>
        <a:srgbClr val="7C96A3"/>
      </a:lt2>
      <a:accent1>
        <a:srgbClr val="4FD093"/>
      </a:accent1>
      <a:accent2>
        <a:srgbClr val="54BCDF"/>
      </a:accent2>
      <a:accent3>
        <a:srgbClr val="A262D0"/>
      </a:accent3>
      <a:accent4>
        <a:srgbClr val="D7537B"/>
      </a:accent4>
      <a:accent5>
        <a:srgbClr val="E78045"/>
      </a:accent5>
      <a:accent6>
        <a:srgbClr val="84C350"/>
      </a:accent6>
      <a:hlink>
        <a:srgbClr val="22FFFF"/>
      </a:hlink>
      <a:folHlink>
        <a:srgbClr val="9BF3FD"/>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40000"/>
              </a:schemeClr>
            </a:gs>
            <a:gs pos="100000">
              <a:schemeClr val="phClr">
                <a:shade val="92000"/>
                <a:hueMod val="104000"/>
                <a:satMod val="140000"/>
                <a:lumMod val="48000"/>
              </a:schemeClr>
            </a:gs>
          </a:gsLst>
          <a:lin ang="5040000" scaled="0"/>
        </a:gradFill>
        <a:blipFill>
          <a:blip xmlns:r="http://schemas.openxmlformats.org/officeDocument/2006/relationships" r:embed="rId1">
            <a:duotone>
              <a:schemeClr val="phClr">
                <a:shade val="48000"/>
                <a:hueMod val="106000"/>
                <a:satMod val="140000"/>
                <a:lumMod val="42000"/>
              </a:schemeClr>
              <a:schemeClr val="phClr">
                <a:tint val="98000"/>
                <a:hueMod val="92000"/>
                <a:satMod val="220000"/>
                <a:lumMod val="9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142578CA-DEC9-49C3-80AF-C113973CC9A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TC104033919[[fn=Circuit]]</Template>
  <TotalTime>172</TotalTime>
  <Words>480</Words>
  <Application>Microsoft Office PowerPoint</Application>
  <PresentationFormat>Widescreen</PresentationFormat>
  <Paragraphs>97</Paragraphs>
  <Slides>11</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Segoe UI</vt:lpstr>
      <vt:lpstr>Trebuchet MS</vt:lpstr>
      <vt:lpstr>Tw Cen MT</vt:lpstr>
      <vt:lpstr>Circuit</vt:lpstr>
      <vt:lpstr>St. Johns County  Digital Conversion Initiative</vt:lpstr>
      <vt:lpstr>PowerPoint Presentation</vt:lpstr>
      <vt:lpstr>PowerPoint Presentation</vt:lpstr>
      <vt:lpstr>PowerPoint Presentation</vt:lpstr>
      <vt:lpstr>Why technology? … Why Now?</vt:lpstr>
      <vt:lpstr>Why technology? … Why Now?</vt:lpstr>
      <vt:lpstr>Technology Plan</vt:lpstr>
      <vt:lpstr>What can parents do to help at home? </vt:lpstr>
      <vt:lpstr>Benefits?</vt:lpstr>
      <vt:lpstr>PowerPoint Presentation</vt:lpstr>
      <vt:lpstr>PowerPoint Presentation</vt:lpstr>
    </vt:vector>
  </TitlesOfParts>
  <Company>St. Johns County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 Johns County  Digital Conversion Initiative</dc:title>
  <dc:creator>Emily Harrison</dc:creator>
  <cp:lastModifiedBy>Allen Anderson</cp:lastModifiedBy>
  <cp:revision>50</cp:revision>
  <dcterms:created xsi:type="dcterms:W3CDTF">2014-04-22T00:38:42Z</dcterms:created>
  <dcterms:modified xsi:type="dcterms:W3CDTF">2014-06-02T17:24:55Z</dcterms:modified>
</cp:coreProperties>
</file>