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CECFF"/>
    <a:srgbClr val="A9B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6963" y="1343951"/>
            <a:ext cx="4461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339966"/>
                </a:solidFill>
              </a:rPr>
              <a:t>St. Johns Technical High School</a:t>
            </a:r>
          </a:p>
          <a:p>
            <a:pPr algn="ctr"/>
            <a:r>
              <a:rPr lang="en-US" sz="2400" b="1" dirty="0" smtClean="0">
                <a:solidFill>
                  <a:srgbClr val="339966"/>
                </a:solidFill>
              </a:rPr>
              <a:t>School Advisory Council</a:t>
            </a:r>
            <a:endParaRPr lang="en-US" sz="2400" b="1" dirty="0">
              <a:solidFill>
                <a:srgbClr val="339966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339966"/>
                </a:solidFill>
              </a:rPr>
              <a:t>December 16, 2020</a:t>
            </a:r>
            <a:endParaRPr lang="en-US" sz="2400" b="1" dirty="0">
              <a:solidFill>
                <a:srgbClr val="339966"/>
              </a:solidFill>
            </a:endParaRPr>
          </a:p>
        </p:txBody>
      </p:sp>
      <p:pic>
        <p:nvPicPr>
          <p:cNvPr id="2" name="Picture 1" descr="Christmas Trees Vector by shuallyo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28" y="1638149"/>
            <a:ext cx="5445191" cy="39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27418"/>
              </p:ext>
            </p:extLst>
          </p:nvPr>
        </p:nvGraphicFramePr>
        <p:xfrm>
          <a:off x="1733383" y="1057523"/>
          <a:ext cx="8786192" cy="4830403"/>
        </p:xfrm>
        <a:graphic>
          <a:graphicData uri="http://schemas.openxmlformats.org/drawingml/2006/table">
            <a:tbl>
              <a:tblPr firstRow="1" firstCol="1" bandRow="1"/>
              <a:tblGrid>
                <a:gridCol w="1348469">
                  <a:extLst>
                    <a:ext uri="{9D8B030D-6E8A-4147-A177-3AD203B41FA5}">
                      <a16:colId xmlns:a16="http://schemas.microsoft.com/office/drawing/2014/main" val="739140908"/>
                    </a:ext>
                  </a:extLst>
                </a:gridCol>
                <a:gridCol w="5328097">
                  <a:extLst>
                    <a:ext uri="{9D8B030D-6E8A-4147-A177-3AD203B41FA5}">
                      <a16:colId xmlns:a16="http://schemas.microsoft.com/office/drawing/2014/main" val="213990858"/>
                    </a:ext>
                  </a:extLst>
                </a:gridCol>
                <a:gridCol w="2109626">
                  <a:extLst>
                    <a:ext uri="{9D8B030D-6E8A-4147-A177-3AD203B41FA5}">
                      <a16:colId xmlns:a16="http://schemas.microsoft.com/office/drawing/2014/main" val="24701241"/>
                    </a:ext>
                  </a:extLst>
                </a:gridCol>
              </a:tblGrid>
              <a:tr h="288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and Business Topics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343100"/>
                  </a:ext>
                </a:extLst>
              </a:tr>
              <a:tr h="57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to Order and Welcome All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Casella and Corpus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96598"/>
                  </a:ext>
                </a:extLst>
              </a:tr>
              <a:tr h="57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8:20am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 Minutes from November 23 Emergency Meeting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Casella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45269"/>
                  </a:ext>
                </a:extLst>
              </a:tr>
              <a:tr h="288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8:23am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Principal’s Report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Pillay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712164"/>
                  </a:ext>
                </a:extLst>
              </a:tr>
              <a:tr h="288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Report and Funds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9999"/>
                  </a:ext>
                </a:extLst>
              </a:tr>
              <a:tr h="86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8:37am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Requests: Legends of Learning Teacher 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Kristin 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Wilkinson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219268"/>
                  </a:ext>
                </a:extLst>
              </a:tr>
              <a:tr h="1034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8:40am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Discussion of SAC Surveys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Corpus/ALL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406"/>
                  </a:ext>
                </a:extLst>
              </a:tr>
              <a:tr h="288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8:50pm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of the Group, Future Agenda Items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Casella/Wilkinson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5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187" y="1120676"/>
            <a:ext cx="978309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Bold"/>
              </a:rPr>
              <a:t>SJCSD </a:t>
            </a:r>
            <a:r>
              <a:rPr lang="en-US" sz="3200" b="1" dirty="0" err="1">
                <a:latin typeface="CalibriBold"/>
              </a:rPr>
              <a:t>BusinessPLUS</a:t>
            </a:r>
            <a:endParaRPr lang="en-US" sz="3200" b="1" dirty="0">
              <a:latin typeface="CalibriBold"/>
            </a:endParaRPr>
          </a:p>
          <a:p>
            <a:pPr algn="ctr"/>
            <a:r>
              <a:rPr lang="en-US" b="1" dirty="0">
                <a:latin typeface="CalibriBold"/>
              </a:rPr>
              <a:t>Actual Encumbrance Balance</a:t>
            </a:r>
          </a:p>
          <a:p>
            <a:pPr algn="ctr"/>
            <a:r>
              <a:rPr lang="en-US" sz="1600" b="1" dirty="0">
                <a:latin typeface="CalibriBold"/>
              </a:rPr>
              <a:t>As </a:t>
            </a:r>
            <a:r>
              <a:rPr lang="en-US" sz="1600" b="1">
                <a:latin typeface="CalibriBold"/>
              </a:rPr>
              <a:t>of </a:t>
            </a:r>
            <a:r>
              <a:rPr lang="en-US" sz="1600" b="1" smtClean="0">
                <a:latin typeface="CalibriBold"/>
              </a:rPr>
              <a:t>11/30/2020</a:t>
            </a:r>
            <a:endParaRPr lang="en-US" sz="1600" b="1" dirty="0">
              <a:latin typeface="CalibriBold"/>
            </a:endParaRPr>
          </a:p>
          <a:p>
            <a:pPr algn="ctr"/>
            <a:r>
              <a:rPr lang="en-US" b="1" dirty="0">
                <a:latin typeface="CalibriBold"/>
              </a:rPr>
              <a:t>Account </a:t>
            </a:r>
            <a:r>
              <a:rPr lang="en-US" b="1" dirty="0" smtClean="0">
                <a:latin typeface="CalibriBold"/>
              </a:rPr>
              <a:t>Budget</a:t>
            </a:r>
          </a:p>
          <a:p>
            <a:pPr algn="ctr"/>
            <a:r>
              <a:rPr lang="en-US" b="1" dirty="0" smtClean="0">
                <a:latin typeface="CalibriBold"/>
              </a:rPr>
              <a:t>____________________________________________________________________</a:t>
            </a:r>
            <a:endParaRPr lang="en-US" b="1" dirty="0">
              <a:latin typeface="CalibriBold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100-5100360-0033-102-0000-000-00 </a:t>
            </a:r>
            <a:r>
              <a:rPr lang="en-US" sz="1600" dirty="0" smtClean="0">
                <a:latin typeface="Calibri" panose="020F0502020204030204" pitchFamily="34" charset="0"/>
              </a:rPr>
              <a:t>			   795.00		 </a:t>
            </a:r>
            <a:r>
              <a:rPr lang="en-US" sz="1600" dirty="0">
                <a:latin typeface="Calibri" panose="020F0502020204030204" pitchFamily="34" charset="0"/>
              </a:rPr>
              <a:t>0.00 </a:t>
            </a:r>
            <a:r>
              <a:rPr lang="en-US" sz="1600" dirty="0" smtClean="0">
                <a:latin typeface="Calibri" panose="020F0502020204030204" pitchFamily="34" charset="0"/>
              </a:rPr>
              <a:t>		     0.00 			  795.00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100-5100369-0033-102-0000-000-00 </a:t>
            </a:r>
            <a:r>
              <a:rPr lang="en-US" sz="1600" dirty="0" smtClean="0">
                <a:latin typeface="Calibri" panose="020F0502020204030204" pitchFamily="34" charset="0"/>
              </a:rPr>
              <a:t>			   645.00		 </a:t>
            </a:r>
            <a:r>
              <a:rPr lang="en-US" sz="1600" dirty="0">
                <a:latin typeface="Calibri" panose="020F0502020204030204" pitchFamily="34" charset="0"/>
              </a:rPr>
              <a:t>0.00 </a:t>
            </a:r>
            <a:r>
              <a:rPr lang="en-US" sz="1600" dirty="0" smtClean="0">
                <a:latin typeface="Calibri" panose="020F0502020204030204" pitchFamily="34" charset="0"/>
              </a:rPr>
              <a:t>		     0.00			  645.00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100-5100390-0033-102-0000-000-00 </a:t>
            </a:r>
            <a:r>
              <a:rPr lang="en-US" sz="1600" dirty="0" smtClean="0">
                <a:latin typeface="Calibri" panose="020F0502020204030204" pitchFamily="34" charset="0"/>
              </a:rPr>
              <a:t>			     21.00		 </a:t>
            </a:r>
            <a:r>
              <a:rPr lang="en-US" sz="1600" dirty="0">
                <a:latin typeface="Calibri" panose="020F0502020204030204" pitchFamily="34" charset="0"/>
              </a:rPr>
              <a:t>0.00 </a:t>
            </a:r>
            <a:r>
              <a:rPr lang="en-US" sz="1600" dirty="0" smtClean="0">
                <a:latin typeface="Calibri" panose="020F0502020204030204" pitchFamily="34" charset="0"/>
              </a:rPr>
              <a:t>		     0.00			    </a:t>
            </a:r>
            <a:r>
              <a:rPr lang="en-US" sz="1600" dirty="0">
                <a:latin typeface="Calibri" panose="020F0502020204030204" pitchFamily="34" charset="0"/>
              </a:rPr>
              <a:t>21.00</a:t>
            </a:r>
          </a:p>
          <a:p>
            <a:r>
              <a:rPr lang="en-US" sz="1600" dirty="0">
                <a:latin typeface="Calibri" panose="020F0502020204030204" pitchFamily="34" charset="0"/>
              </a:rPr>
              <a:t>100-5100510-0033-102-0000-000-00 </a:t>
            </a:r>
            <a:r>
              <a:rPr lang="en-US" sz="1600" dirty="0" smtClean="0">
                <a:latin typeface="Calibri" panose="020F0502020204030204" pitchFamily="34" charset="0"/>
              </a:rPr>
              <a:t>			4,182.68	 	0.00 		     0.00 	           	4,182.68</a:t>
            </a:r>
            <a:endParaRPr lang="en-US" sz="1600" dirty="0">
              <a:latin typeface="Calibri" panose="020F0502020204030204" pitchFamily="34" charset="0"/>
            </a:endParaRP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Bold"/>
              </a:rPr>
              <a:t>Fund </a:t>
            </a:r>
            <a:r>
              <a:rPr lang="en-US" sz="1600" b="1" dirty="0">
                <a:latin typeface="CalibriBold"/>
              </a:rPr>
              <a:t>Total 	</a:t>
            </a:r>
            <a:r>
              <a:rPr lang="en-US" sz="1600" b="1" dirty="0" smtClean="0">
                <a:latin typeface="CalibriBold"/>
              </a:rPr>
              <a:t>						</a:t>
            </a:r>
            <a:r>
              <a:rPr lang="en-US" dirty="0" smtClean="0">
                <a:latin typeface="Calibri" panose="020F0502020204030204" pitchFamily="34" charset="0"/>
              </a:rPr>
              <a:t>5,643.68 		0.00 	    0.00 			5,643.68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___________________________________________________________________________________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Bold"/>
              </a:rPr>
              <a:t>Report Total </a:t>
            </a:r>
            <a:r>
              <a:rPr lang="en-US" sz="1600" b="1" dirty="0" smtClean="0">
                <a:latin typeface="CalibriBold"/>
              </a:rPr>
              <a:t>							5,643.68          0.00             0.00                      5,643.68</a:t>
            </a:r>
            <a:endParaRPr lang="en-US" sz="1600" b="1" dirty="0">
              <a:latin typeface="CalibriBold"/>
            </a:endParaRPr>
          </a:p>
          <a:p>
            <a:r>
              <a:rPr lang="en-US" sz="1400" b="1" dirty="0">
                <a:latin typeface="CalibriBold"/>
              </a:rPr>
              <a:t>Page</a:t>
            </a:r>
          </a:p>
          <a:p>
            <a:r>
              <a:rPr lang="en-US" sz="1400" dirty="0">
                <a:latin typeface="Calibri" panose="020F0502020204030204" pitchFamily="34" charset="0"/>
              </a:rPr>
              <a:t>1</a:t>
            </a:r>
          </a:p>
          <a:p>
            <a:r>
              <a:rPr lang="en-US" sz="1400" dirty="0">
                <a:latin typeface="Calibri" panose="020F0502020204030204" pitchFamily="34" charset="0"/>
              </a:rPr>
              <a:t>E003248 -</a:t>
            </a:r>
            <a:r>
              <a:rPr lang="en-US" sz="1600" dirty="0" smtClean="0">
                <a:latin typeface="Calibri" panose="020F0502020204030204" pitchFamily="34" charset="0"/>
              </a:rPr>
              <a:t>003248 </a:t>
            </a:r>
            <a:r>
              <a:rPr lang="en-US" sz="1600" dirty="0">
                <a:latin typeface="Calibri" panose="020F0502020204030204" pitchFamily="34" charset="0"/>
              </a:rPr>
              <a:t>-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200647"/>
            <a:ext cx="8006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NOTES and UPDATES:</a:t>
            </a:r>
          </a:p>
          <a:p>
            <a:r>
              <a:rPr lang="en-US" b="1" dirty="0" smtClean="0"/>
              <a:t>Membership:</a:t>
            </a:r>
            <a:r>
              <a:rPr lang="en-US" dirty="0" smtClean="0"/>
              <a:t> Luis </a:t>
            </a:r>
            <a:r>
              <a:rPr lang="en-US" dirty="0" err="1" smtClean="0"/>
              <a:t>Caldero</a:t>
            </a:r>
            <a:r>
              <a:rPr lang="en-US" dirty="0" smtClean="0"/>
              <a:t> is no longer on the committee</a:t>
            </a:r>
          </a:p>
          <a:p>
            <a:endParaRPr lang="en-US" dirty="0"/>
          </a:p>
          <a:p>
            <a:r>
              <a:rPr lang="en-US" b="1" u="sng" dirty="0" smtClean="0"/>
              <a:t>Voting On:</a:t>
            </a:r>
            <a:endParaRPr lang="en-US" b="1" u="sng" dirty="0"/>
          </a:p>
          <a:p>
            <a:r>
              <a:rPr lang="en-US" dirty="0" smtClean="0"/>
              <a:t>Legends of Learning Science Program: the license covered only the school year, so the Ms. Wilkinson has opted to go with the Teacher Pro Version at $190 per teacher </a:t>
            </a:r>
          </a:p>
          <a:p>
            <a:r>
              <a:rPr lang="en-US" dirty="0" smtClean="0"/>
              <a:t>She has recruited Mrs. Flood,  a Middle School Mathematics Teacher, to request funds for the program, as well, so the students can use the program in each of the two subjects.      $190.00X2= $380.00</a:t>
            </a:r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SURVEYS: </a:t>
            </a:r>
            <a:r>
              <a:rPr lang="en-US" dirty="0" smtClean="0"/>
              <a:t>Would you like to Re-Word, Replace or Delete any of the Questions? The Questions have been sent out in the initial SAC Meeting Announcement and Agenda email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5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A985F778E2F4EAED92C2DDEF38569" ma:contentTypeVersion="11" ma:contentTypeDescription="Create a new document." ma:contentTypeScope="" ma:versionID="a31ae9767cc242af1676bccb522ee06e">
  <xsd:schema xmlns:xsd="http://www.w3.org/2001/XMLSchema" xmlns:xs="http://www.w3.org/2001/XMLSchema" xmlns:p="http://schemas.microsoft.com/office/2006/metadata/properties" xmlns:ns3="e99d43ce-4872-4030-95f0-dc1643896d0e" xmlns:ns4="bfda9dfc-34cb-43b8-852a-ffc1450bc987" targetNamespace="http://schemas.microsoft.com/office/2006/metadata/properties" ma:root="true" ma:fieldsID="03dd5bb4ea545b4d810eea77b20dcff2" ns3:_="" ns4:_="">
    <xsd:import namespace="e99d43ce-4872-4030-95f0-dc1643896d0e"/>
    <xsd:import namespace="bfda9dfc-34cb-43b8-852a-ffc1450bc9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d43ce-4872-4030-95f0-dc1643896d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a9dfc-34cb-43b8-852a-ffc1450bc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3006A-8CBB-4C27-9418-8376AEE49D00}">
  <ds:schemaRefs>
    <ds:schemaRef ds:uri="http://www.w3.org/XML/1998/namespace"/>
    <ds:schemaRef ds:uri="bfda9dfc-34cb-43b8-852a-ffc1450bc98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e99d43ce-4872-4030-95f0-dc1643896d0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1D93B6-5B62-4C35-8E3B-5C1532EAC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03604-6D5F-46BE-92B1-8C9CAF3AA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d43ce-4872-4030-95f0-dc1643896d0e"/>
    <ds:schemaRef ds:uri="bfda9dfc-34cb-43b8-852a-ffc1450bc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331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CalibriBold</vt:lpstr>
      <vt:lpstr>Century Gothic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E. Johnson-Casella</dc:creator>
  <cp:lastModifiedBy>Helen E. Johnson-Casella</cp:lastModifiedBy>
  <cp:revision>19</cp:revision>
  <dcterms:created xsi:type="dcterms:W3CDTF">2020-09-15T20:27:08Z</dcterms:created>
  <dcterms:modified xsi:type="dcterms:W3CDTF">2020-12-15T21:48:10Z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0x010100D46A985F778E2F4EAED92C2DDEF38569</vt:lpwstr>
  </property>
</Properties>
</file>